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16"/>
  </p:handoutMasterIdLst>
  <p:sldIdLst>
    <p:sldId id="256" r:id="rId2"/>
    <p:sldId id="266" r:id="rId3"/>
    <p:sldId id="277" r:id="rId4"/>
    <p:sldId id="257" r:id="rId5"/>
    <p:sldId id="269" r:id="rId6"/>
    <p:sldId id="268" r:id="rId7"/>
    <p:sldId id="270" r:id="rId8"/>
    <p:sldId id="271" r:id="rId9"/>
    <p:sldId id="267" r:id="rId10"/>
    <p:sldId id="272" r:id="rId11"/>
    <p:sldId id="273" r:id="rId12"/>
    <p:sldId id="274"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94667" autoAdjust="0"/>
  </p:normalViewPr>
  <p:slideViewPr>
    <p:cSldViewPr>
      <p:cViewPr varScale="1">
        <p:scale>
          <a:sx n="52" d="100"/>
          <a:sy n="52" d="100"/>
        </p:scale>
        <p:origin x="-1195"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55" d="100"/>
          <a:sy n="55" d="100"/>
        </p:scale>
        <p:origin x="-2030" y="-5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ichard\Documents\2012\EU%20Projects\NELLIP\Research\National%20reports\Uk%20label%20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ichard\Documents\2012\EU%20Projects\NELLIP\Research\National%20reports\Uk%20label%20statistic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ichard\Documents\2012\EU%20Projects\NELLIP\Research\National%20reports\Uk%20label%20statistic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ichard\Documents\2012\EU%20Projects\NELLIP\Research\National%20reports\Uk%20label%20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2012 awards by sector</a:t>
            </a:r>
          </a:p>
        </c:rich>
      </c:tx>
      <c:layout/>
    </c:title>
    <c:view3D>
      <c:rotX val="30"/>
      <c:perspective val="30"/>
    </c:view3D>
    <c:plotArea>
      <c:layout/>
      <c:pie3DChart>
        <c:varyColors val="1"/>
        <c:ser>
          <c:idx val="0"/>
          <c:order val="0"/>
          <c:dLbls>
            <c:dLbl>
              <c:idx val="3"/>
              <c:layout>
                <c:manualLayout>
                  <c:x val="-0.10287909575819151"/>
                  <c:y val="3.8585037481825631E-2"/>
                </c:manualLayout>
              </c:layout>
              <c:spPr/>
              <c:txPr>
                <a:bodyPr/>
                <a:lstStyle/>
                <a:p>
                  <a:pPr>
                    <a:defRPr sz="900">
                      <a:solidFill>
                        <a:sysClr val="windowText" lastClr="000000"/>
                      </a:solidFill>
                    </a:defRPr>
                  </a:pPr>
                  <a:endParaRPr lang="en-US"/>
                </a:p>
              </c:txPr>
              <c:showCatName val="1"/>
              <c:showPercent val="1"/>
            </c:dLbl>
            <c:txPr>
              <a:bodyPr/>
              <a:lstStyle/>
              <a:p>
                <a:pPr>
                  <a:defRPr sz="900">
                    <a:solidFill>
                      <a:schemeClr val="bg1">
                        <a:lumMod val="95000"/>
                      </a:schemeClr>
                    </a:solidFill>
                  </a:defRPr>
                </a:pPr>
                <a:endParaRPr lang="en-US"/>
              </a:p>
            </c:txPr>
            <c:showCatName val="1"/>
            <c:showPercent val="1"/>
            <c:showLeaderLines val="1"/>
          </c:dLbls>
          <c:cat>
            <c:strRef>
              <c:f>Sheet1!$C$3:$H$3</c:f>
              <c:strCache>
                <c:ptCount val="6"/>
                <c:pt idx="0">
                  <c:v>PRIMARY</c:v>
                </c:pt>
                <c:pt idx="1">
                  <c:v>SECONDARY</c:v>
                </c:pt>
                <c:pt idx="2">
                  <c:v>VOCATIONAL</c:v>
                </c:pt>
                <c:pt idx="3">
                  <c:v>HIGHER ED</c:v>
                </c:pt>
                <c:pt idx="4">
                  <c:v>ADULT</c:v>
                </c:pt>
                <c:pt idx="5">
                  <c:v>COMMUNITY</c:v>
                </c:pt>
              </c:strCache>
            </c:strRef>
          </c:cat>
          <c:val>
            <c:numRef>
              <c:f>Sheet1!$C$4:$H$4</c:f>
              <c:numCache>
                <c:formatCode>General</c:formatCode>
                <c:ptCount val="6"/>
                <c:pt idx="0">
                  <c:v>2</c:v>
                </c:pt>
                <c:pt idx="1">
                  <c:v>6</c:v>
                </c:pt>
                <c:pt idx="3">
                  <c:v>1</c:v>
                </c:pt>
              </c:numCache>
            </c:numRef>
          </c:val>
        </c:ser>
        <c:dLbls>
          <c:showCatName val="1"/>
          <c:showPercent val="1"/>
        </c:dLbls>
      </c:pie3DChart>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US"/>
              <a:t>2012 awards by language</a:t>
            </a:r>
          </a:p>
        </c:rich>
      </c:tx>
      <c:layout/>
    </c:title>
    <c:view3D>
      <c:rAngAx val="1"/>
    </c:view3D>
    <c:plotArea>
      <c:layout/>
      <c:bar3DChart>
        <c:barDir val="col"/>
        <c:grouping val="clustered"/>
        <c:ser>
          <c:idx val="0"/>
          <c:order val="0"/>
          <c:cat>
            <c:strRef>
              <c:f>Sheet1!$I$6:$I$9</c:f>
              <c:strCache>
                <c:ptCount val="4"/>
                <c:pt idx="0">
                  <c:v>multiple MFL</c:v>
                </c:pt>
                <c:pt idx="1">
                  <c:v>community</c:v>
                </c:pt>
                <c:pt idx="2">
                  <c:v>French</c:v>
                </c:pt>
                <c:pt idx="3">
                  <c:v>German</c:v>
                </c:pt>
              </c:strCache>
            </c:strRef>
          </c:cat>
          <c:val>
            <c:numRef>
              <c:f>Sheet1!$J$6:$J$9</c:f>
              <c:numCache>
                <c:formatCode>General</c:formatCode>
                <c:ptCount val="4"/>
                <c:pt idx="0">
                  <c:v>4</c:v>
                </c:pt>
                <c:pt idx="1">
                  <c:v>1</c:v>
                </c:pt>
                <c:pt idx="2">
                  <c:v>3</c:v>
                </c:pt>
                <c:pt idx="3">
                  <c:v>1</c:v>
                </c:pt>
              </c:numCache>
            </c:numRef>
          </c:val>
        </c:ser>
        <c:shape val="box"/>
        <c:axId val="70739840"/>
        <c:axId val="70741376"/>
        <c:axId val="0"/>
      </c:bar3DChart>
      <c:catAx>
        <c:axId val="70739840"/>
        <c:scaling>
          <c:orientation val="minMax"/>
        </c:scaling>
        <c:axPos val="b"/>
        <c:majorTickMark val="none"/>
        <c:tickLblPos val="nextTo"/>
        <c:crossAx val="70741376"/>
        <c:crosses val="autoZero"/>
        <c:auto val="1"/>
        <c:lblAlgn val="ctr"/>
        <c:lblOffset val="100"/>
      </c:catAx>
      <c:valAx>
        <c:axId val="70741376"/>
        <c:scaling>
          <c:orientation val="minMax"/>
        </c:scaling>
        <c:delete val="1"/>
        <c:axPos val="l"/>
        <c:majorGridlines/>
        <c:numFmt formatCode="General" sourceLinked="1"/>
        <c:majorTickMark val="none"/>
        <c:tickLblPos val="none"/>
        <c:crossAx val="70739840"/>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a:t>2010 </a:t>
            </a:r>
            <a:r>
              <a:rPr lang="en-US" baseline="0"/>
              <a:t>awards by sector</a:t>
            </a:r>
            <a:endParaRPr lang="en-US"/>
          </a:p>
        </c:rich>
      </c:tx>
      <c:layout/>
    </c:title>
    <c:view3D>
      <c:rotX val="30"/>
      <c:perspective val="30"/>
    </c:view3D>
    <c:plotArea>
      <c:layout/>
      <c:pie3DChart>
        <c:varyColors val="1"/>
        <c:ser>
          <c:idx val="0"/>
          <c:order val="0"/>
          <c:dLbls>
            <c:dLbl>
              <c:idx val="2"/>
              <c:layout>
                <c:manualLayout>
                  <c:x val="0.15786715386066963"/>
                  <c:y val="-0.25027753475260039"/>
                </c:manualLayout>
              </c:layout>
              <c:spPr/>
              <c:txPr>
                <a:bodyPr/>
                <a:lstStyle/>
                <a:p>
                  <a:pPr>
                    <a:defRPr sz="800" b="1">
                      <a:solidFill>
                        <a:schemeClr val="bg1"/>
                      </a:solidFill>
                    </a:defRPr>
                  </a:pPr>
                  <a:endParaRPr lang="en-US"/>
                </a:p>
              </c:txPr>
              <c:showCatName val="1"/>
              <c:showPercent val="1"/>
            </c:dLbl>
            <c:dLbl>
              <c:idx val="3"/>
              <c:spPr/>
              <c:txPr>
                <a:bodyPr/>
                <a:lstStyle/>
                <a:p>
                  <a:pPr>
                    <a:defRPr sz="900" b="1">
                      <a:solidFill>
                        <a:sysClr val="windowText" lastClr="000000"/>
                      </a:solidFill>
                    </a:defRPr>
                  </a:pPr>
                  <a:endParaRPr lang="en-US"/>
                </a:p>
              </c:txPr>
            </c:dLbl>
            <c:dLbl>
              <c:idx val="4"/>
              <c:spPr/>
              <c:txPr>
                <a:bodyPr/>
                <a:lstStyle/>
                <a:p>
                  <a:pPr>
                    <a:defRPr sz="900" b="1">
                      <a:solidFill>
                        <a:sysClr val="windowText" lastClr="000000"/>
                      </a:solidFill>
                    </a:defRPr>
                  </a:pPr>
                  <a:endParaRPr lang="en-US"/>
                </a:p>
              </c:txPr>
            </c:dLbl>
            <c:dLbl>
              <c:idx val="5"/>
              <c:layout>
                <c:manualLayout>
                  <c:x val="0.13642718679772897"/>
                  <c:y val="-5.7825410712549824E-3"/>
                </c:manualLayout>
              </c:layout>
              <c:spPr/>
              <c:txPr>
                <a:bodyPr/>
                <a:lstStyle/>
                <a:p>
                  <a:pPr>
                    <a:defRPr sz="800" b="1">
                      <a:solidFill>
                        <a:sysClr val="windowText" lastClr="000000"/>
                      </a:solidFill>
                    </a:defRPr>
                  </a:pPr>
                  <a:endParaRPr lang="en-US"/>
                </a:p>
              </c:txPr>
              <c:showCatName val="1"/>
              <c:showPercent val="1"/>
            </c:dLbl>
            <c:txPr>
              <a:bodyPr/>
              <a:lstStyle/>
              <a:p>
                <a:pPr>
                  <a:defRPr sz="900" b="1">
                    <a:solidFill>
                      <a:schemeClr val="bg1"/>
                    </a:solidFill>
                  </a:defRPr>
                </a:pPr>
                <a:endParaRPr lang="en-US"/>
              </a:p>
            </c:txPr>
            <c:showCatName val="1"/>
            <c:showPercent val="1"/>
            <c:showLeaderLines val="1"/>
          </c:dLbls>
          <c:cat>
            <c:strRef>
              <c:f>Sheet1!$C$19:$H$19</c:f>
              <c:strCache>
                <c:ptCount val="6"/>
                <c:pt idx="0">
                  <c:v>PRIMARY</c:v>
                </c:pt>
                <c:pt idx="1">
                  <c:v>SECONDARY</c:v>
                </c:pt>
                <c:pt idx="2">
                  <c:v>VOCATIONAL</c:v>
                </c:pt>
                <c:pt idx="3">
                  <c:v>HIGHER ED</c:v>
                </c:pt>
                <c:pt idx="4">
                  <c:v>ADULT</c:v>
                </c:pt>
                <c:pt idx="5">
                  <c:v>COMMUNITY</c:v>
                </c:pt>
              </c:strCache>
            </c:strRef>
          </c:cat>
          <c:val>
            <c:numRef>
              <c:f>Sheet1!$C$20:$H$20</c:f>
              <c:numCache>
                <c:formatCode>General</c:formatCode>
                <c:ptCount val="6"/>
                <c:pt idx="0">
                  <c:v>3</c:v>
                </c:pt>
                <c:pt idx="1">
                  <c:v>2</c:v>
                </c:pt>
                <c:pt idx="2">
                  <c:v>2</c:v>
                </c:pt>
                <c:pt idx="3">
                  <c:v>2</c:v>
                </c:pt>
                <c:pt idx="4">
                  <c:v>1</c:v>
                </c:pt>
                <c:pt idx="5">
                  <c:v>1</c:v>
                </c:pt>
              </c:numCache>
            </c:numRef>
          </c:val>
        </c:ser>
        <c:dLbls>
          <c:showCatName val="1"/>
          <c:showPercent val="1"/>
        </c:dLbls>
      </c:pie3DChart>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a:t>2010 awards</a:t>
            </a:r>
            <a:r>
              <a:rPr lang="en-GB" baseline="0"/>
              <a:t> by language</a:t>
            </a:r>
          </a:p>
        </c:rich>
      </c:tx>
      <c:layout/>
    </c:title>
    <c:view3D>
      <c:rAngAx val="1"/>
    </c:view3D>
    <c:plotArea>
      <c:layout/>
      <c:bar3DChart>
        <c:barDir val="col"/>
        <c:grouping val="clustered"/>
        <c:ser>
          <c:idx val="0"/>
          <c:order val="0"/>
          <c:cat>
            <c:strRef>
              <c:f>Sheet1!$I$22:$I$26</c:f>
              <c:strCache>
                <c:ptCount val="5"/>
                <c:pt idx="0">
                  <c:v>multiple MFL</c:v>
                </c:pt>
                <c:pt idx="1">
                  <c:v>community</c:v>
                </c:pt>
                <c:pt idx="2">
                  <c:v>French</c:v>
                </c:pt>
                <c:pt idx="3">
                  <c:v>Japanese</c:v>
                </c:pt>
                <c:pt idx="4">
                  <c:v>Welsh</c:v>
                </c:pt>
              </c:strCache>
            </c:strRef>
          </c:cat>
          <c:val>
            <c:numRef>
              <c:f>Sheet1!$J$22:$J$26</c:f>
              <c:numCache>
                <c:formatCode>General</c:formatCode>
                <c:ptCount val="5"/>
                <c:pt idx="0">
                  <c:v>4</c:v>
                </c:pt>
                <c:pt idx="1">
                  <c:v>2</c:v>
                </c:pt>
                <c:pt idx="2">
                  <c:v>3</c:v>
                </c:pt>
                <c:pt idx="3">
                  <c:v>1</c:v>
                </c:pt>
                <c:pt idx="4">
                  <c:v>1</c:v>
                </c:pt>
              </c:numCache>
            </c:numRef>
          </c:val>
        </c:ser>
        <c:shape val="box"/>
        <c:axId val="71600000"/>
        <c:axId val="71615616"/>
        <c:axId val="0"/>
      </c:bar3DChart>
      <c:catAx>
        <c:axId val="71600000"/>
        <c:scaling>
          <c:orientation val="minMax"/>
        </c:scaling>
        <c:axPos val="b"/>
        <c:majorTickMark val="none"/>
        <c:tickLblPos val="nextTo"/>
        <c:crossAx val="71615616"/>
        <c:crosses val="autoZero"/>
        <c:auto val="1"/>
        <c:lblAlgn val="ctr"/>
        <c:lblOffset val="100"/>
      </c:catAx>
      <c:valAx>
        <c:axId val="71615616"/>
        <c:scaling>
          <c:orientation val="minMax"/>
        </c:scaling>
        <c:delete val="1"/>
        <c:axPos val="l"/>
        <c:majorGridlines/>
        <c:numFmt formatCode="General" sourceLinked="1"/>
        <c:majorTickMark val="none"/>
        <c:tickLblPos val="none"/>
        <c:crossAx val="71600000"/>
        <c:crosses val="autoZero"/>
        <c:crossBetween val="between"/>
      </c:valAx>
    </c:plotArea>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0.70753</cdr:x>
      <cdr:y>0.83453</cdr:y>
    </cdr:from>
    <cdr:to>
      <cdr:x>0.96559</cdr:x>
      <cdr:y>0.97122</cdr:y>
    </cdr:to>
    <cdr:sp macro="" textlink="">
      <cdr:nvSpPr>
        <cdr:cNvPr id="2" name="TextBox 1"/>
        <cdr:cNvSpPr txBox="1"/>
      </cdr:nvSpPr>
      <cdr:spPr>
        <a:xfrm xmlns:a="http://schemas.openxmlformats.org/drawingml/2006/main">
          <a:off x="2506980" y="1767840"/>
          <a:ext cx="914400" cy="2895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0.74194</cdr:x>
      <cdr:y>0.84532</cdr:y>
    </cdr:from>
    <cdr:to>
      <cdr:x>1</cdr:x>
      <cdr:y>1</cdr:y>
    </cdr:to>
    <cdr:sp macro="" textlink="">
      <cdr:nvSpPr>
        <cdr:cNvPr id="3" name="TextBox 2"/>
        <cdr:cNvSpPr txBox="1"/>
      </cdr:nvSpPr>
      <cdr:spPr>
        <a:xfrm xmlns:a="http://schemas.openxmlformats.org/drawingml/2006/main">
          <a:off x="2628900" y="1790700"/>
          <a:ext cx="914400" cy="3276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GB" sz="1100" b="1"/>
            <a:t>TOTAL:</a:t>
          </a:r>
          <a:r>
            <a:rPr lang="en-GB" sz="1100" b="1" baseline="0"/>
            <a:t> 9</a:t>
          </a:r>
          <a:endParaRPr lang="en-GB" sz="1100" b="1"/>
        </a:p>
      </cdr:txBody>
    </cdr:sp>
  </cdr:relSizeAnchor>
</c:userShapes>
</file>

<file path=ppt/drawings/drawing2.xml><?xml version="1.0" encoding="utf-8"?>
<c:userShapes xmlns:c="http://schemas.openxmlformats.org/drawingml/2006/chart">
  <cdr:relSizeAnchor xmlns:cdr="http://schemas.openxmlformats.org/drawingml/2006/chartDrawing">
    <cdr:from>
      <cdr:x>0.73856</cdr:x>
      <cdr:y>0.82593</cdr:y>
    </cdr:from>
    <cdr:to>
      <cdr:x>1</cdr:x>
      <cdr:y>0.98519</cdr:y>
    </cdr:to>
    <cdr:sp macro="" textlink="">
      <cdr:nvSpPr>
        <cdr:cNvPr id="2" name="TextBox 1"/>
        <cdr:cNvSpPr txBox="1"/>
      </cdr:nvSpPr>
      <cdr:spPr>
        <a:xfrm xmlns:a="http://schemas.openxmlformats.org/drawingml/2006/main">
          <a:off x="2583180" y="1699260"/>
          <a:ext cx="914400" cy="32766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GB" sz="1100" b="1"/>
            <a:t>TOTAL:</a:t>
          </a:r>
          <a:r>
            <a:rPr lang="en-GB" sz="1100" b="1" baseline="0"/>
            <a:t> 11</a:t>
          </a:r>
          <a:endParaRPr lang="en-GB" sz="11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1988840" y="251520"/>
            <a:ext cx="2971800" cy="457200"/>
          </a:xfrm>
          <a:prstGeom prst="rect">
            <a:avLst/>
          </a:prstGeom>
        </p:spPr>
        <p:txBody>
          <a:bodyPr vert="horz" lIns="91440" tIns="45720" rIns="91440" bIns="45720" rtlCol="0"/>
          <a:lstStyle>
            <a:lvl1pPr algn="r">
              <a:defRPr sz="1200"/>
            </a:lvl1pPr>
          </a:lstStyle>
          <a:p>
            <a:pPr algn="ctr"/>
            <a:r>
              <a:rPr lang="es-ES" dirty="0" err="1" smtClean="0"/>
              <a:t>Selected</a:t>
            </a:r>
            <a:r>
              <a:rPr lang="es-ES" dirty="0" smtClean="0"/>
              <a:t>  UK </a:t>
            </a:r>
            <a:r>
              <a:rPr lang="es-ES" dirty="0" err="1" smtClean="0"/>
              <a:t>projects</a:t>
            </a:r>
            <a:r>
              <a:rPr lang="es-ES" dirty="0" smtClean="0"/>
              <a:t> </a:t>
            </a:r>
            <a:r>
              <a:rPr lang="es-ES" dirty="0" err="1" smtClean="0"/>
              <a:t>that</a:t>
            </a:r>
            <a:r>
              <a:rPr lang="es-ES" dirty="0" smtClean="0"/>
              <a:t> </a:t>
            </a:r>
            <a:r>
              <a:rPr lang="es-ES" dirty="0" err="1" smtClean="0"/>
              <a:t>have</a:t>
            </a:r>
            <a:r>
              <a:rPr lang="es-ES" dirty="0" smtClean="0"/>
              <a:t> </a:t>
            </a:r>
            <a:r>
              <a:rPr lang="es-ES" dirty="0" err="1" smtClean="0"/>
              <a:t>received</a:t>
            </a:r>
            <a:r>
              <a:rPr lang="es-ES" dirty="0" smtClean="0"/>
              <a:t> </a:t>
            </a:r>
            <a:r>
              <a:rPr lang="es-ES" dirty="0" err="1" smtClean="0"/>
              <a:t>the</a:t>
            </a:r>
            <a:r>
              <a:rPr lang="es-ES" dirty="0" smtClean="0"/>
              <a:t> </a:t>
            </a:r>
            <a:r>
              <a:rPr lang="es-ES" dirty="0" err="1" smtClean="0"/>
              <a:t>Language</a:t>
            </a:r>
            <a:r>
              <a:rPr lang="es-ES" dirty="0" smtClean="0"/>
              <a:t> </a:t>
            </a:r>
            <a:r>
              <a:rPr lang="es-ES" dirty="0" err="1" smtClean="0"/>
              <a:t>Label</a:t>
            </a:r>
            <a:r>
              <a:rPr lang="es-ES" dirty="0" smtClean="0"/>
              <a:t> 2008-2011</a:t>
            </a:r>
            <a:endParaRPr lang="es-ES" dirty="0"/>
          </a:p>
        </p:txBody>
      </p:sp>
      <p:sp>
        <p:nvSpPr>
          <p:cNvPr id="6" name="Footer Placeholder 3"/>
          <p:cNvSpPr txBox="1">
            <a:spLocks/>
          </p:cNvSpPr>
          <p:nvPr/>
        </p:nvSpPr>
        <p:spPr>
          <a:xfrm>
            <a:off x="1916832" y="8388424"/>
            <a:ext cx="3078163" cy="511175"/>
          </a:xfrm>
          <a:prstGeom prst="rect">
            <a:avLst/>
          </a:prstGeom>
        </p:spPr>
        <p:txBody>
          <a:bodyPr vert="horz" lIns="91440" tIns="45720" rIns="91440" bIns="45720" rtlCol="0" anchor="b"/>
          <a:lstStyle>
            <a:lvl1pPr algn="l">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smtClean="0">
                <a:ln>
                  <a:noFill/>
                </a:ln>
                <a:solidFill>
                  <a:schemeClr val="tx1"/>
                </a:solidFill>
                <a:effectLst/>
                <a:uLnTx/>
                <a:uFillTx/>
                <a:latin typeface="+mn-lt"/>
                <a:ea typeface="+mn-ea"/>
                <a:cs typeface="+mn-cs"/>
              </a:rPr>
              <a:t>NELLIP Project </a:t>
            </a:r>
            <a:r>
              <a:rPr kumimoji="0" lang="es-ES" sz="1100" b="0" i="0" u="none" strike="noStrike" kern="1200" cap="none" spc="0" normalizeH="0" baseline="0" noProof="0" dirty="0" err="1" smtClean="0">
                <a:ln>
                  <a:noFill/>
                </a:ln>
                <a:solidFill>
                  <a:schemeClr val="tx1"/>
                </a:solidFill>
                <a:effectLst/>
                <a:uLnTx/>
                <a:uFillTx/>
                <a:latin typeface="+mn-lt"/>
                <a:ea typeface="+mn-ea"/>
                <a:cs typeface="+mn-cs"/>
              </a:rPr>
              <a:t>Kick</a:t>
            </a:r>
            <a:r>
              <a:rPr kumimoji="0" lang="es-ES" sz="1100" b="0" i="0" u="none" strike="noStrike" kern="1200" cap="none" spc="0" normalizeH="0" baseline="0" noProof="0" dirty="0" smtClean="0">
                <a:ln>
                  <a:noFill/>
                </a:ln>
                <a:solidFill>
                  <a:schemeClr val="tx1"/>
                </a:solidFill>
                <a:effectLst/>
                <a:uLnTx/>
                <a:uFillTx/>
                <a:latin typeface="+mn-lt"/>
                <a:ea typeface="+mn-ea"/>
                <a:cs typeface="+mn-cs"/>
              </a:rPr>
              <a:t>-off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100" b="0" i="0" u="none" strike="noStrike" kern="1200" cap="none" spc="0" normalizeH="0" baseline="0" noProof="0" dirty="0" smtClean="0">
                <a:ln>
                  <a:noFill/>
                </a:ln>
                <a:solidFill>
                  <a:schemeClr val="tx1"/>
                </a:solidFill>
                <a:effectLst/>
                <a:uLnTx/>
                <a:uFillTx/>
                <a:latin typeface="+mn-lt"/>
                <a:ea typeface="+mn-ea"/>
                <a:cs typeface="+mn-cs"/>
              </a:rPr>
              <a:t>23rd </a:t>
            </a:r>
            <a:r>
              <a:rPr kumimoji="0" lang="es-ES" sz="1100" b="0" i="0" u="none" strike="noStrike" kern="1200" cap="none" spc="0" normalizeH="0" baseline="0" noProof="0" dirty="0" err="1" smtClean="0">
                <a:ln>
                  <a:noFill/>
                </a:ln>
                <a:solidFill>
                  <a:schemeClr val="tx1"/>
                </a:solidFill>
                <a:effectLst/>
                <a:uLnTx/>
                <a:uFillTx/>
                <a:latin typeface="+mn-lt"/>
                <a:ea typeface="+mn-ea"/>
                <a:cs typeface="+mn-cs"/>
              </a:rPr>
              <a:t>February</a:t>
            </a:r>
            <a:r>
              <a:rPr kumimoji="0" lang="es-ES" sz="1100" b="0" i="0" u="none" strike="noStrike" kern="1200" cap="none" spc="0" normalizeH="0" baseline="0" noProof="0" dirty="0" smtClean="0">
                <a:ln>
                  <a:noFill/>
                </a:ln>
                <a:solidFill>
                  <a:schemeClr val="tx1"/>
                </a:solidFill>
                <a:effectLst/>
                <a:uLnTx/>
                <a:uFillTx/>
                <a:latin typeface="+mn-lt"/>
                <a:ea typeface="+mn-ea"/>
                <a:cs typeface="+mn-cs"/>
              </a:rPr>
              <a:t> 2012</a:t>
            </a:r>
            <a:endParaRPr kumimoji="0" lang="es-ES" sz="11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6CF776B-E57F-4C84-B36D-1CBEBF94CA66}" type="datetimeFigureOut">
              <a:rPr lang="es-ES" smtClean="0"/>
              <a:pPr/>
              <a:t>12/11/2012</a:t>
            </a:fld>
            <a:endParaRPr lang="es-E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EF41510-BC95-4897-A512-A5D4D870BA67}" type="slidenum">
              <a:rPr lang="es-ES" smtClean="0"/>
              <a:pPr/>
              <a:t>‹#›</a:t>
            </a:fld>
            <a:endParaRPr lang="es-ES"/>
          </a:p>
        </p:txBody>
      </p:sp>
      <p:pic>
        <p:nvPicPr>
          <p:cNvPr id="1026" name="Picture 2" descr="Logo Nellip"/>
          <p:cNvPicPr>
            <a:picLocks noChangeAspect="1" noChangeArrowheads="1"/>
          </p:cNvPicPr>
          <p:nvPr userDrawn="1"/>
        </p:nvPicPr>
        <p:blipFill>
          <a:blip r:embed="rId3" cstate="print"/>
          <a:srcRect b="5989"/>
          <a:stretch>
            <a:fillRect/>
          </a:stretch>
        </p:blipFill>
        <p:spPr bwMode="auto">
          <a:xfrm>
            <a:off x="3563888" y="86506"/>
            <a:ext cx="2150568" cy="1470286"/>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FEF41510-BC95-4897-A512-A5D4D870BA67}"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FEF41510-BC95-4897-A512-A5D4D870BA67}"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6732240" y="6309320"/>
            <a:ext cx="1920240" cy="365760"/>
          </a:xfrm>
        </p:spPr>
        <p:txBody>
          <a:bodyPr/>
          <a:lstStyle>
            <a:extLst/>
          </a:lstStyle>
          <a:p>
            <a:fld id="{C6CF776B-E57F-4C84-B36D-1CBEBF94CA66}" type="datetimeFigureOut">
              <a:rPr lang="es-ES" smtClean="0"/>
              <a:pPr/>
              <a:t>12/11/2012</a:t>
            </a:fld>
            <a:endParaRPr lang="es-ES" dirty="0"/>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FEF41510-BC95-4897-A512-A5D4D870BA67}" type="slidenum">
              <a:rPr lang="es-ES" smtClean="0"/>
              <a:pPr/>
              <a:t>‹#›</a:t>
            </a:fld>
            <a:endParaRPr lang="es-ES"/>
          </a:p>
        </p:txBody>
      </p:sp>
      <p:sp>
        <p:nvSpPr>
          <p:cNvPr id="7" name="Title 6"/>
          <p:cNvSpPr>
            <a:spLocks noGrp="1"/>
          </p:cNvSpPr>
          <p:nvPr>
            <p:ph type="title"/>
          </p:nvPr>
        </p:nvSpPr>
        <p:spPr>
          <a:xfrm>
            <a:off x="2699792" y="274638"/>
            <a:ext cx="5987008" cy="1143000"/>
          </a:xfrm>
        </p:spPr>
        <p:txBody>
          <a:bodyPr rtlCol="0">
            <a:noAutofit/>
          </a:bodyPr>
          <a:lstStyle>
            <a:lvl1pPr>
              <a:defRPr sz="3600"/>
            </a:lvl1pPr>
            <a:extLst/>
          </a:lstStyle>
          <a:p>
            <a:r>
              <a:rPr kumimoji="0" lang="en-US" smtClean="0"/>
              <a:t>Click to edit Master title style</a:t>
            </a:r>
            <a:endParaRPr kumimoji="0" lang="en-US"/>
          </a:p>
        </p:txBody>
      </p:sp>
      <p:pic>
        <p:nvPicPr>
          <p:cNvPr id="1026" name="Picture 2" descr="Logo_basic_0430"/>
          <p:cNvPicPr>
            <a:picLocks noChangeAspect="1" noChangeArrowheads="1"/>
          </p:cNvPicPr>
          <p:nvPr userDrawn="1"/>
        </p:nvPicPr>
        <p:blipFill>
          <a:blip r:embed="rId2" cstate="print"/>
          <a:srcRect/>
          <a:stretch>
            <a:fillRect/>
          </a:stretch>
        </p:blipFill>
        <p:spPr bwMode="auto">
          <a:xfrm>
            <a:off x="611560" y="404664"/>
            <a:ext cx="1889125" cy="647700"/>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FEF41510-BC95-4897-A512-A5D4D870BA67}" type="slidenum">
              <a:rPr lang="es-ES" smtClean="0"/>
              <a:pPr/>
              <a:t>‹#›</a:t>
            </a:fld>
            <a:endParaRPr lang="es-E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FEF41510-BC95-4897-A512-A5D4D870BA67}" type="slidenum">
              <a:rPr lang="es-ES" smtClean="0"/>
              <a:pPr/>
              <a:t>‹#›</a:t>
            </a:fld>
            <a:endParaRPr lang="es-E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FEF41510-BC95-4897-A512-A5D4D870BA67}"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FEF41510-BC95-4897-A512-A5D4D870BA67}" type="slidenum">
              <a:rPr lang="es-ES" smtClean="0"/>
              <a:pPr/>
              <a:t>‹#›</a:t>
            </a:fld>
            <a:endParaRPr lang="es-E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6CF776B-E57F-4C84-B36D-1CBEBF94CA66}" type="datetimeFigureOut">
              <a:rPr lang="es-ES" smtClean="0"/>
              <a:pPr/>
              <a:t>12/11/2012</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FEF41510-BC95-4897-A512-A5D4D870BA67}"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CF776B-E57F-4C84-B36D-1CBEBF94CA66}" type="datetimeFigureOut">
              <a:rPr lang="es-ES" smtClean="0"/>
              <a:pPr/>
              <a:t>12/11/2012</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FEF41510-BC95-4897-A512-A5D4D870BA67}" type="slidenum">
              <a:rPr lang="es-ES" smtClean="0"/>
              <a:pPr/>
              <a:t>‹#›</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6CF776B-E57F-4C84-B36D-1CBEBF94CA66}" type="datetimeFigureOut">
              <a:rPr lang="es-ES" smtClean="0"/>
              <a:pPr/>
              <a:t>12/11/2012</a:t>
            </a:fld>
            <a:endParaRPr lang="es-E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EF41510-BC95-4897-A512-A5D4D870BA67}" type="slidenum">
              <a:rPr lang="es-ES" smtClean="0"/>
              <a:pPr/>
              <a:t>‹#›</a:t>
            </a:fld>
            <a:endParaRPr lang="es-E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s-E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s-ES" dirty="0" err="1" smtClean="0"/>
              <a:t>Kick</a:t>
            </a:r>
            <a:r>
              <a:rPr lang="es-ES" dirty="0" smtClean="0"/>
              <a:t>-off </a:t>
            </a:r>
            <a:r>
              <a:rPr lang="es-ES" dirty="0" err="1" smtClean="0"/>
              <a:t>meeting</a:t>
            </a:r>
            <a:r>
              <a:rPr lang="es-ES" dirty="0" smtClean="0"/>
              <a:t>  23.02.12</a:t>
            </a:r>
            <a:endParaRPr lang="es-E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EF41510-BC95-4897-A512-A5D4D870BA67}" type="slidenum">
              <a:rPr lang="es-ES" smtClean="0"/>
              <a:pPr/>
              <a:t>‹#›</a:t>
            </a:fld>
            <a:endParaRPr lang="es-ES"/>
          </a:p>
        </p:txBody>
      </p:sp>
      <p:pic>
        <p:nvPicPr>
          <p:cNvPr id="2050" name="Picture 2" descr="Logo Nellip"/>
          <p:cNvPicPr>
            <a:picLocks noChangeAspect="1" noChangeArrowheads="1"/>
          </p:cNvPicPr>
          <p:nvPr userDrawn="1"/>
        </p:nvPicPr>
        <p:blipFill>
          <a:blip r:embed="rId14" cstate="print"/>
          <a:srcRect b="5989"/>
          <a:stretch>
            <a:fillRect/>
          </a:stretch>
        </p:blipFill>
        <p:spPr bwMode="auto">
          <a:xfrm>
            <a:off x="7380312" y="5900738"/>
            <a:ext cx="1400175" cy="9572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Calibri" pitchFamily="34" charset="0"/>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Calibri"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 sz="4400" dirty="0" smtClean="0"/>
              <a:t>EUROPEAN LANGUAGE LABEL </a:t>
            </a:r>
            <a:r>
              <a:rPr lang="es-ES" dirty="0" smtClean="0"/>
              <a:t>NATIONAL REPORT - UK</a:t>
            </a:r>
            <a:endParaRPr lang="es-ES" dirty="0"/>
          </a:p>
        </p:txBody>
      </p:sp>
      <p:sp>
        <p:nvSpPr>
          <p:cNvPr id="3" name="Subtitle 2"/>
          <p:cNvSpPr>
            <a:spLocks noGrp="1"/>
          </p:cNvSpPr>
          <p:nvPr>
            <p:ph type="subTitle" idx="1"/>
          </p:nvPr>
        </p:nvSpPr>
        <p:spPr/>
        <p:txBody>
          <a:bodyPr>
            <a:normAutofit/>
          </a:bodyPr>
          <a:lstStyle/>
          <a:p>
            <a:pPr algn="ctr"/>
            <a:r>
              <a:rPr lang="es-ES" sz="3600" dirty="0" err="1" smtClean="0"/>
              <a:t>Outline</a:t>
            </a:r>
            <a:endParaRPr lang="es-E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STATISTICS</a:t>
            </a:r>
            <a:endParaRPr lang="en-GB" dirty="0"/>
          </a:p>
        </p:txBody>
      </p:sp>
      <p:graphicFrame>
        <p:nvGraphicFramePr>
          <p:cNvPr id="6" name="Content Placeholder 5"/>
          <p:cNvGraphicFramePr>
            <a:graphicFrameLocks noGrp="1"/>
          </p:cNvGraphicFramePr>
          <p:nvPr>
            <p:ph idx="1"/>
          </p:nvPr>
        </p:nvGraphicFramePr>
        <p:xfrm>
          <a:off x="457200" y="1412875"/>
          <a:ext cx="8229600" cy="4594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51520" y="332656"/>
          <a:ext cx="8229600" cy="5673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251520" y="332656"/>
          <a:ext cx="8568952"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23528" y="332656"/>
          <a:ext cx="8568952"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GB" dirty="0"/>
          </a:p>
        </p:txBody>
      </p:sp>
      <p:sp>
        <p:nvSpPr>
          <p:cNvPr id="3" name="Content Placeholder 2"/>
          <p:cNvSpPr>
            <a:spLocks noGrp="1"/>
          </p:cNvSpPr>
          <p:nvPr>
            <p:ph idx="1"/>
          </p:nvPr>
        </p:nvSpPr>
        <p:spPr>
          <a:xfrm>
            <a:off x="251520" y="1196752"/>
            <a:ext cx="8640960" cy="5040560"/>
          </a:xfrm>
        </p:spPr>
        <p:txBody>
          <a:bodyPr>
            <a:normAutofit fontScale="92500"/>
          </a:bodyPr>
          <a:lstStyle/>
          <a:p>
            <a:pPr lvl="0"/>
            <a:r>
              <a:rPr lang="en-GB" sz="2800" b="1" dirty="0" smtClean="0"/>
              <a:t>Intensify efforts to bring the scheme to the attention of potential applicants</a:t>
            </a:r>
            <a:r>
              <a:rPr lang="en-GB" sz="2800" dirty="0" smtClean="0"/>
              <a:t>. Possibilities include:</a:t>
            </a:r>
            <a:endParaRPr lang="en-GB" sz="4000" dirty="0" smtClean="0"/>
          </a:p>
          <a:p>
            <a:pPr lvl="1"/>
            <a:r>
              <a:rPr lang="en-GB" sz="2400" dirty="0" smtClean="0"/>
              <a:t>Including the ELL in main menus on the CILT website</a:t>
            </a:r>
            <a:endParaRPr lang="en-GB" sz="3600" dirty="0" smtClean="0"/>
          </a:p>
          <a:p>
            <a:pPr lvl="1"/>
            <a:r>
              <a:rPr lang="en-GB" sz="2400" dirty="0" smtClean="0"/>
              <a:t>Redrafting the introductory page highlighting the international angle</a:t>
            </a:r>
            <a:endParaRPr lang="en-GB" sz="3600" dirty="0" smtClean="0"/>
          </a:p>
          <a:p>
            <a:pPr lvl="1"/>
            <a:r>
              <a:rPr lang="en-GB" sz="2400" dirty="0" smtClean="0"/>
              <a:t>Asking universities, schools which have won awards and local education bodies to include a link to the ELL page on their websites</a:t>
            </a:r>
            <a:endParaRPr lang="en-GB" sz="3600" dirty="0" smtClean="0"/>
          </a:p>
          <a:p>
            <a:pPr lvl="1"/>
            <a:r>
              <a:rPr lang="en-GB" sz="2400" dirty="0" smtClean="0"/>
              <a:t>Using social media to create links &amp; interaction among ELL winners.</a:t>
            </a:r>
            <a:endParaRPr lang="en-GB" sz="3600" dirty="0" smtClean="0"/>
          </a:p>
          <a:p>
            <a:pPr lvl="1"/>
            <a:r>
              <a:rPr lang="en-GB" sz="2400" dirty="0" smtClean="0"/>
              <a:t>Asking key sponsors, especially the publisher to include leaflets and posters in their own mailings to schools, thus adding extra profile to their valuable annual prize.</a:t>
            </a:r>
            <a:endParaRPr lang="en-GB" sz="3600" dirty="0" smtClean="0"/>
          </a:p>
          <a:p>
            <a:r>
              <a:rPr lang="en-GB" sz="2800" b="1" dirty="0" smtClean="0"/>
              <a:t>Look for ways to maintain greater visibility </a:t>
            </a:r>
            <a:r>
              <a:rPr lang="en-GB" sz="2800" b="1" smtClean="0"/>
              <a:t>for projects </a:t>
            </a:r>
            <a:r>
              <a:rPr lang="en-GB" sz="2800" b="1" dirty="0" smtClean="0"/>
              <a:t>after the award</a:t>
            </a:r>
            <a:r>
              <a:rPr lang="en-GB" sz="2800" dirty="0" smtClean="0"/>
              <a:t>, e.g. by creating a network of project leaders.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340768"/>
            <a:ext cx="8820472" cy="4525963"/>
          </a:xfrm>
        </p:spPr>
        <p:txBody>
          <a:bodyPr/>
          <a:lstStyle/>
          <a:p>
            <a:r>
              <a:rPr lang="en-GB" dirty="0" smtClean="0"/>
              <a:t>UK = four nations – various less widely taught languages, and separate arrangements for education</a:t>
            </a:r>
          </a:p>
          <a:p>
            <a:r>
              <a:rPr lang="en-GB" dirty="0" smtClean="0"/>
              <a:t>Status of English as a ‘world language’ - impact on learner motivation</a:t>
            </a:r>
          </a:p>
          <a:p>
            <a:r>
              <a:rPr lang="en-GB" dirty="0" smtClean="0"/>
              <a:t>FL education optional after key stage 3 (14)</a:t>
            </a:r>
          </a:p>
          <a:p>
            <a:r>
              <a:rPr lang="en-GB" dirty="0" smtClean="0"/>
              <a:t>Introduction of FL at primary level from key stage 1 (age 7)</a:t>
            </a:r>
          </a:p>
          <a:p>
            <a:r>
              <a:rPr lang="en-GB" dirty="0" smtClean="0"/>
              <a:t>lack of resources for teacher training and development </a:t>
            </a:r>
          </a:p>
          <a:p>
            <a:r>
              <a:rPr lang="en-GB" dirty="0" smtClean="0"/>
              <a:t>BUT due to immigration over the last 50 years, an extremely rich environment for ‘community’ languages</a:t>
            </a:r>
          </a:p>
          <a:p>
            <a:endParaRPr lang="en-GB" dirty="0"/>
          </a:p>
        </p:txBody>
      </p:sp>
      <p:sp>
        <p:nvSpPr>
          <p:cNvPr id="3" name="Title 2"/>
          <p:cNvSpPr>
            <a:spLocks noGrp="1"/>
          </p:cNvSpPr>
          <p:nvPr>
            <p:ph type="title"/>
          </p:nvPr>
        </p:nvSpPr>
        <p:spPr/>
        <p:txBody>
          <a:bodyPr/>
          <a:lstStyle/>
          <a:p>
            <a:r>
              <a:rPr lang="en-GB" dirty="0" smtClean="0"/>
              <a:t>NATIONAL CONTEXT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0.gstatic.com/images?q=tbn:ANd9GcQjr97QYvuncNl2pdBG3hEfC3ihJ8_41doQbMpOhgZ1HEKJdKSWFQ"/>
          <p:cNvPicPr>
            <a:picLocks noChangeAspect="1" noChangeArrowheads="1"/>
          </p:cNvPicPr>
          <p:nvPr/>
        </p:nvPicPr>
        <p:blipFill>
          <a:blip r:embed="rId2" cstate="print"/>
          <a:srcRect/>
          <a:stretch>
            <a:fillRect/>
          </a:stretch>
        </p:blipFill>
        <p:spPr bwMode="auto">
          <a:xfrm>
            <a:off x="2267744" y="0"/>
            <a:ext cx="4864501" cy="632138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96544"/>
          </a:xfrm>
        </p:spPr>
        <p:txBody>
          <a:bodyPr>
            <a:normAutofit/>
          </a:bodyPr>
          <a:lstStyle/>
          <a:p>
            <a:r>
              <a:rPr lang="en-GB" sz="2800" dirty="0" smtClean="0"/>
              <a:t>Single agency – CILT/</a:t>
            </a:r>
            <a:r>
              <a:rPr lang="en-GB" sz="2800" dirty="0" err="1" smtClean="0"/>
              <a:t>CfBT</a:t>
            </a:r>
            <a:endParaRPr lang="en-GB" sz="2800" dirty="0" smtClean="0"/>
          </a:p>
          <a:p>
            <a:r>
              <a:rPr lang="en-GB" sz="2800" dirty="0" smtClean="0"/>
              <a:t>CILT: formerly the Centre for Information on Language Teaching, then the ‘National Agency for Languages’; following funding changes, now part of a large charitable trust, </a:t>
            </a:r>
            <a:r>
              <a:rPr lang="en-GB" sz="2800" dirty="0" err="1" smtClean="0"/>
              <a:t>CfBT</a:t>
            </a:r>
            <a:r>
              <a:rPr lang="en-GB" sz="2800" dirty="0" smtClean="0"/>
              <a:t> (educational consultancy and quality assurance)</a:t>
            </a:r>
          </a:p>
          <a:p>
            <a:r>
              <a:rPr lang="en-GB" sz="2800" dirty="0" smtClean="0"/>
              <a:t>Contracted by the national agency for Lifelong Learning, ECORYS, itself contracted by the Department for Education</a:t>
            </a:r>
          </a:p>
          <a:p>
            <a:r>
              <a:rPr lang="en-GB" sz="2800" dirty="0" smtClean="0"/>
              <a:t>No direct involvement of government</a:t>
            </a:r>
            <a:endParaRPr lang="en-GB" sz="2800" dirty="0"/>
          </a:p>
        </p:txBody>
      </p:sp>
      <p:sp>
        <p:nvSpPr>
          <p:cNvPr id="2" name="Title 1"/>
          <p:cNvSpPr>
            <a:spLocks noGrp="1"/>
          </p:cNvSpPr>
          <p:nvPr>
            <p:ph type="title"/>
          </p:nvPr>
        </p:nvSpPr>
        <p:spPr>
          <a:xfrm>
            <a:off x="2699792" y="274638"/>
            <a:ext cx="5987008" cy="922114"/>
          </a:xfrm>
        </p:spPr>
        <p:txBody>
          <a:bodyPr>
            <a:normAutofit fontScale="90000"/>
          </a:bodyPr>
          <a:lstStyle/>
          <a:p>
            <a:r>
              <a:rPr lang="es-ES" dirty="0" smtClean="0"/>
              <a:t>ORGANISATION OF THE SCHEME</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dirty="0" smtClean="0"/>
              <a:t>Website</a:t>
            </a:r>
          </a:p>
          <a:p>
            <a:r>
              <a:rPr lang="en-GB" sz="2800" dirty="0" smtClean="0"/>
              <a:t>Leaflet</a:t>
            </a:r>
          </a:p>
          <a:p>
            <a:r>
              <a:rPr lang="en-GB" sz="2800" dirty="0" smtClean="0"/>
              <a:t>e-mail shots</a:t>
            </a:r>
            <a:endParaRPr lang="en-GB" sz="2800" dirty="0"/>
          </a:p>
        </p:txBody>
      </p:sp>
      <p:sp>
        <p:nvSpPr>
          <p:cNvPr id="3" name="Title 2"/>
          <p:cNvSpPr>
            <a:spLocks noGrp="1"/>
          </p:cNvSpPr>
          <p:nvPr>
            <p:ph type="title"/>
          </p:nvPr>
        </p:nvSpPr>
        <p:spPr/>
        <p:txBody>
          <a:bodyPr/>
          <a:lstStyle/>
          <a:p>
            <a:r>
              <a:rPr lang="en-GB" dirty="0" smtClean="0">
                <a:effectLst/>
              </a:rPr>
              <a:t>PROMOTION</a:t>
            </a:r>
            <a:endParaRPr lang="en-GB" dirty="0">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5312" y="404664"/>
            <a:ext cx="9068688" cy="534305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555776" y="0"/>
            <a:ext cx="4427984" cy="635904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JUDGES</a:t>
            </a:r>
            <a:endParaRPr lang="en-GB" dirty="0"/>
          </a:p>
        </p:txBody>
      </p:sp>
      <p:sp>
        <p:nvSpPr>
          <p:cNvPr id="3" name="Content Placeholder 2"/>
          <p:cNvSpPr>
            <a:spLocks noGrp="1"/>
          </p:cNvSpPr>
          <p:nvPr>
            <p:ph idx="1"/>
          </p:nvPr>
        </p:nvSpPr>
        <p:spPr>
          <a:xfrm>
            <a:off x="457200" y="1628801"/>
            <a:ext cx="8229600" cy="3816424"/>
          </a:xfrm>
        </p:spPr>
        <p:txBody>
          <a:bodyPr/>
          <a:lstStyle/>
          <a:p>
            <a:r>
              <a:rPr lang="en-GB" dirty="0" smtClean="0"/>
              <a:t>Unremunerated volunteers and</a:t>
            </a:r>
          </a:p>
          <a:p>
            <a:r>
              <a:rPr lang="en-GB" dirty="0" smtClean="0"/>
              <a:t>Representatives of sponsors (French &amp; Spanish embassies)</a:t>
            </a:r>
          </a:p>
          <a:p>
            <a:r>
              <a:rPr lang="en-GB" dirty="0" smtClean="0"/>
              <a:t>All see all applications and shortlist (‘yes’, ‘no’, ‘maybe’)</a:t>
            </a:r>
          </a:p>
          <a:p>
            <a:r>
              <a:rPr lang="en-GB" dirty="0" smtClean="0"/>
              <a:t>All shortlisted project visited by at least one judge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normAutofit fontScale="85000" lnSpcReduction="10000"/>
          </a:bodyPr>
          <a:lstStyle/>
          <a:p>
            <a:pPr lvl="0"/>
            <a:r>
              <a:rPr lang="it-IT" b="1" i="1" dirty="0" smtClean="0"/>
              <a:t>Innovative - </a:t>
            </a:r>
            <a:r>
              <a:rPr lang="it-IT" i="1" dirty="0" smtClean="0"/>
              <a:t>the project should involve a new method, resource or approach and should improve on previous provision.</a:t>
            </a:r>
            <a:endParaRPr lang="en-GB" dirty="0" smtClean="0"/>
          </a:p>
          <a:p>
            <a:pPr lvl="0"/>
            <a:r>
              <a:rPr lang="it-IT" b="1" i="1" dirty="0" smtClean="0"/>
              <a:t>Effective - </a:t>
            </a:r>
            <a:r>
              <a:rPr lang="it-IT" i="1" dirty="0" smtClean="0"/>
              <a:t>the project should clearly show verifiable progress towards learner targets. New projects which have not been running long enough to produce the intended outcomes will be invited to reapply in the next round of applications. </a:t>
            </a:r>
            <a:endParaRPr lang="en-GB" dirty="0" smtClean="0"/>
          </a:p>
          <a:p>
            <a:pPr lvl="0"/>
            <a:r>
              <a:rPr lang="it-IT" b="1" i="1" dirty="0" smtClean="0"/>
              <a:t>Replicable - </a:t>
            </a:r>
            <a:r>
              <a:rPr lang="it-IT" i="1" dirty="0" smtClean="0"/>
              <a:t>award winning projects must have the potential to serve as a model in other contexts, languages and/or countries. Projects should also show potential for growth and development. </a:t>
            </a:r>
            <a:endParaRPr lang="en-GB" dirty="0" smtClean="0"/>
          </a:p>
          <a:p>
            <a:r>
              <a:rPr lang="it-IT" i="1" dirty="0" smtClean="0"/>
              <a:t>This year [2012] we are particularly looking for projects that involve:</a:t>
            </a:r>
            <a:endParaRPr lang="en-GB" dirty="0" smtClean="0"/>
          </a:p>
          <a:p>
            <a:pPr lvl="0"/>
            <a:r>
              <a:rPr lang="it-IT" i="1" dirty="0" smtClean="0"/>
              <a:t>Language skills as a preparation for work</a:t>
            </a:r>
            <a:endParaRPr lang="en-GB" dirty="0" smtClean="0"/>
          </a:p>
          <a:p>
            <a:pPr lvl="0"/>
            <a:r>
              <a:rPr lang="it-IT" i="1" dirty="0" smtClean="0"/>
              <a:t>Language learning in the community</a:t>
            </a:r>
            <a:endParaRPr lang="en-GB" dirty="0" smtClean="0"/>
          </a:p>
          <a:p>
            <a:endParaRPr lang="en-GB" dirty="0"/>
          </a:p>
        </p:txBody>
      </p:sp>
      <p:sp>
        <p:nvSpPr>
          <p:cNvPr id="3" name="Title 2"/>
          <p:cNvSpPr>
            <a:spLocks noGrp="1"/>
          </p:cNvSpPr>
          <p:nvPr>
            <p:ph type="title"/>
          </p:nvPr>
        </p:nvSpPr>
        <p:spPr>
          <a:xfrm>
            <a:off x="2699792" y="404664"/>
            <a:ext cx="5987008" cy="648072"/>
          </a:xfrm>
        </p:spPr>
        <p:txBody>
          <a:bodyPr/>
          <a:lstStyle/>
          <a:p>
            <a:r>
              <a:rPr lang="en-GB" dirty="0" smtClean="0"/>
              <a:t>    CRITERIA</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1632</TotalTime>
  <Words>472</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EUROPEAN LANGUAGE LABEL NATIONAL REPORT - UK</vt:lpstr>
      <vt:lpstr>NATIONAL CONTEXT</vt:lpstr>
      <vt:lpstr>Slide 3</vt:lpstr>
      <vt:lpstr>ORGANISATION OF THE SCHEME</vt:lpstr>
      <vt:lpstr>PROMOTION</vt:lpstr>
      <vt:lpstr>Slide 6</vt:lpstr>
      <vt:lpstr>Slide 7</vt:lpstr>
      <vt:lpstr>THE JUDGES</vt:lpstr>
      <vt:lpstr>    CRITERIA</vt:lpstr>
      <vt:lpstr>STATISTICS</vt:lpstr>
      <vt:lpstr>Slide 11</vt:lpstr>
      <vt:lpstr>Slide 12</vt:lpstr>
      <vt:lpstr>Slide 13</vt:lpstr>
      <vt:lpstr>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Language Label</dc:title>
  <dc:creator>Richard Rossner</dc:creator>
  <cp:lastModifiedBy>Richard Rossner</cp:lastModifiedBy>
  <cp:revision>18</cp:revision>
  <dcterms:created xsi:type="dcterms:W3CDTF">2012-02-17T14:14:47Z</dcterms:created>
  <dcterms:modified xsi:type="dcterms:W3CDTF">2012-11-12T21:18:57Z</dcterms:modified>
</cp:coreProperties>
</file>